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gYHTievnOdTDysQUIs3OaHEnNL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9" name="Google Shape;14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6" name="Google Shape;15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3" name="Google Shape;16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9" name="Google Shape;169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5" name="Google Shape;1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4" name="Google Shape;1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" name="Google Shape;119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7" name="Google Shape;12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5" name="Google Shape;135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2"/>
          <p:cNvPicPr preferRelativeResize="0"/>
          <p:nvPr/>
        </p:nvPicPr>
        <p:blipFill rotWithShape="1"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61699"/>
            <a:ext cx="12192000" cy="170592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8" y="32824"/>
            <a:ext cx="12192000" cy="684463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1666805" y="4417888"/>
            <a:ext cx="8858390" cy="110411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GB" sz="3600" b="1"/>
              <a:t>To use adjectives ending in the suffixes</a:t>
            </a:r>
            <a:br>
              <a:rPr lang="en-GB" sz="3600" b="1"/>
            </a:br>
            <a:r>
              <a:rPr lang="en-GB" sz="3600" b="1" i="1"/>
              <a:t>-er </a:t>
            </a:r>
            <a:r>
              <a:rPr lang="en-GB" sz="3600" b="1"/>
              <a:t>and </a:t>
            </a:r>
            <a:r>
              <a:rPr lang="en-GB" sz="3600" b="1" i="1"/>
              <a:t>-est</a:t>
            </a:r>
            <a:endParaRPr sz="36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>
            <a:spLocks noGrp="1"/>
          </p:cNvSpPr>
          <p:nvPr>
            <p:ph type="title"/>
          </p:nvPr>
        </p:nvSpPr>
        <p:spPr>
          <a:xfrm>
            <a:off x="590035" y="476336"/>
            <a:ext cx="1101193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Can you add the suffixes </a:t>
            </a:r>
            <a:r>
              <a:rPr lang="en-GB" b="1" i="1"/>
              <a:t>–er and -est </a:t>
            </a:r>
            <a:r>
              <a:rPr lang="en-GB"/>
              <a:t>to this word?</a:t>
            </a:r>
            <a:br>
              <a:rPr lang="en-GB"/>
            </a:br>
            <a:r>
              <a:rPr lang="en-GB"/>
              <a:t>Which spelling rule will you need to use?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8"/>
          <p:cNvSpPr/>
          <p:nvPr/>
        </p:nvSpPr>
        <p:spPr>
          <a:xfrm>
            <a:off x="4640112" y="2112476"/>
            <a:ext cx="2837636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lucky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8"/>
          <p:cNvSpPr/>
          <p:nvPr/>
        </p:nvSpPr>
        <p:spPr>
          <a:xfrm>
            <a:off x="801129" y="3984731"/>
            <a:ext cx="1035207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luck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ier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luck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iest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590035" y="476336"/>
            <a:ext cx="1101193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Can you add the suffixes </a:t>
            </a:r>
            <a:r>
              <a:rPr lang="en-GB" b="1" i="1"/>
              <a:t>–er and -est </a:t>
            </a:r>
            <a:r>
              <a:rPr lang="en-GB"/>
              <a:t>to this word?</a:t>
            </a:r>
            <a:br>
              <a:rPr lang="en-GB"/>
            </a:br>
            <a:r>
              <a:rPr lang="en-GB"/>
              <a:t>Which spelling rule will you need to use?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9"/>
          <p:cNvSpPr/>
          <p:nvPr/>
        </p:nvSpPr>
        <p:spPr>
          <a:xfrm>
            <a:off x="4613662" y="2112476"/>
            <a:ext cx="2890536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small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9"/>
          <p:cNvSpPr/>
          <p:nvPr/>
        </p:nvSpPr>
        <p:spPr>
          <a:xfrm>
            <a:off x="801129" y="3984731"/>
            <a:ext cx="1035207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small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small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0"/>
          <p:cNvSpPr txBox="1">
            <a:spLocks noGrp="1"/>
          </p:cNvSpPr>
          <p:nvPr>
            <p:ph type="title"/>
          </p:nvPr>
        </p:nvSpPr>
        <p:spPr>
          <a:xfrm>
            <a:off x="590035" y="476336"/>
            <a:ext cx="1101193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Can you add the suffixes </a:t>
            </a:r>
            <a:r>
              <a:rPr lang="en-GB" b="1" i="1"/>
              <a:t>–er and -est </a:t>
            </a:r>
            <a:r>
              <a:rPr lang="en-GB"/>
              <a:t>to this word?</a:t>
            </a:r>
            <a:br>
              <a:rPr lang="en-GB"/>
            </a:br>
            <a:r>
              <a:rPr lang="en-GB"/>
              <a:t>Which spelling rule will you need to use?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30"/>
          <p:cNvSpPr/>
          <p:nvPr/>
        </p:nvSpPr>
        <p:spPr>
          <a:xfrm>
            <a:off x="5087349" y="2112476"/>
            <a:ext cx="194316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30"/>
          <p:cNvSpPr/>
          <p:nvPr/>
        </p:nvSpPr>
        <p:spPr>
          <a:xfrm>
            <a:off x="801129" y="3984731"/>
            <a:ext cx="1035207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sad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sad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dest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Activity 1 – </a:t>
            </a:r>
            <a:r>
              <a:rPr lang="en-GB" b="1"/>
              <a:t>A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dding suffixes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1FE5A3-6FF1-AA48-B74F-6AF9C18370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134" y="1690688"/>
            <a:ext cx="5635732" cy="4026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Activity 2 – Writer’s Craft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35D1DA-9F77-784E-887B-9C4ABB81FA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219" y="1592494"/>
            <a:ext cx="3043561" cy="431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Dictation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BEEED-0209-4A45-A4BD-F5498E3813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164" y="1485115"/>
            <a:ext cx="5879672" cy="4149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In this lesson I will:</a:t>
            </a:r>
            <a:endParaRPr/>
          </a:p>
        </p:txBody>
      </p:sp>
      <p:sp>
        <p:nvSpPr>
          <p:cNvPr id="87" name="Google Shape;87;p2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know what a suffix is;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the suffix </a:t>
            </a:r>
            <a:r>
              <a:rPr lang="en-GB" sz="32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to words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the suffix </a:t>
            </a:r>
            <a:r>
              <a:rPr lang="en-GB" sz="32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–est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to words;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write sentences containing words that use the suffixes taught;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write simple sentences dictated by </a:t>
            </a: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my 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teacher.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REVISIT</a:t>
            </a: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are the names of these letters?</a:t>
            </a:r>
            <a:br>
              <a:rPr lang="en-GB" sz="7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GB" sz="7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       g     n     k       r       d </a:t>
            </a:r>
            <a:endParaRPr sz="7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3"/>
          <p:cNvSpPr/>
          <p:nvPr/>
        </p:nvSpPr>
        <p:spPr>
          <a:xfrm>
            <a:off x="838198" y="4905702"/>
            <a:ext cx="9215984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would these letters look like when written as capitals?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Suffixes</a:t>
            </a:r>
            <a:endParaRPr/>
          </a:p>
        </p:txBody>
      </p:sp>
      <p:sp>
        <p:nvSpPr>
          <p:cNvPr id="100" name="Google Shape;100;p5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>
                <a:latin typeface="Calibri"/>
                <a:ea typeface="Calibri"/>
                <a:cs typeface="Calibri"/>
                <a:sym typeface="Calibri"/>
              </a:rPr>
              <a:t>Suffixes are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groups of letters that are added to the end</a:t>
            </a:r>
            <a:b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of words.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The suffixes </a:t>
            </a:r>
            <a:r>
              <a:rPr lang="en-GB" sz="36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 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GB" sz="36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–est 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are added to the end of words and are used to compare.</a:t>
            </a:r>
            <a:endParaRPr/>
          </a:p>
        </p:txBody>
      </p:sp>
      <p:sp>
        <p:nvSpPr>
          <p:cNvPr id="101" name="Google Shape;101;p5"/>
          <p:cNvSpPr/>
          <p:nvPr/>
        </p:nvSpPr>
        <p:spPr>
          <a:xfrm>
            <a:off x="838198" y="4659480"/>
            <a:ext cx="1078853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big			big</a:t>
            </a:r>
            <a:r>
              <a:rPr lang="en-GB" sz="6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ger</a:t>
            </a:r>
            <a:r>
              <a:rPr lang="en-GB" sz="6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big</a:t>
            </a:r>
            <a:r>
              <a:rPr lang="en-GB" sz="6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gest</a:t>
            </a:r>
            <a:endParaRPr sz="60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Suffixes –er </a:t>
            </a:r>
            <a:r>
              <a:rPr lang="en-GB" b="1"/>
              <a:t>and –est</a:t>
            </a:r>
            <a:endParaRPr/>
          </a:p>
        </p:txBody>
      </p:sp>
      <p:sp>
        <p:nvSpPr>
          <p:cNvPr id="107" name="Google Shape;107;p8"/>
          <p:cNvSpPr txBox="1"/>
          <p:nvPr/>
        </p:nvSpPr>
        <p:spPr>
          <a:xfrm>
            <a:off x="838200" y="1690700"/>
            <a:ext cx="110169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With some words, we just add the suffixes </a:t>
            </a:r>
            <a:r>
              <a:rPr lang="en-GB" sz="36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 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GB" sz="36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-est 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the word.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But 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With some words we have some ex</a:t>
            </a:r>
            <a:r>
              <a:rPr lang="en-GB" sz="3600"/>
              <a:t>tra </a:t>
            </a:r>
            <a:r>
              <a:rPr lang="en-GB" sz="3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rules to follow!</a:t>
            </a:r>
            <a:endParaRPr/>
          </a:p>
        </p:txBody>
      </p:sp>
      <p:sp>
        <p:nvSpPr>
          <p:cNvPr id="108" name="Google Shape;108;p8"/>
          <p:cNvSpPr/>
          <p:nvPr/>
        </p:nvSpPr>
        <p:spPr>
          <a:xfrm>
            <a:off x="845095" y="3016251"/>
            <a:ext cx="10836621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long			lon</a:t>
            </a:r>
            <a:r>
              <a:rPr lang="en-GB" sz="6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ger</a:t>
            </a:r>
            <a:r>
              <a:rPr lang="en-GB" sz="6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lon</a:t>
            </a:r>
            <a:r>
              <a:rPr lang="en-GB" sz="6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gest</a:t>
            </a:r>
            <a:endParaRPr sz="60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Words ending in ‘e’</a:t>
            </a:r>
            <a:endParaRPr/>
          </a:p>
        </p:txBody>
      </p:sp>
      <p:sp>
        <p:nvSpPr>
          <p:cNvPr id="114" name="Google Shape;114;p11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When words end in an ‘e’ we remove the ‘e’ before adding </a:t>
            </a:r>
            <a:b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 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–est.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1"/>
          <p:cNvSpPr/>
          <p:nvPr/>
        </p:nvSpPr>
        <p:spPr>
          <a:xfrm>
            <a:off x="838198" y="1661775"/>
            <a:ext cx="75714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saf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nic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11"/>
          <p:cNvSpPr/>
          <p:nvPr/>
        </p:nvSpPr>
        <p:spPr>
          <a:xfrm>
            <a:off x="838198" y="4782125"/>
            <a:ext cx="10352072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saf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nic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			</a:t>
            </a: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Words ending in ‘y’</a:t>
            </a:r>
            <a:endParaRPr/>
          </a:p>
        </p:txBody>
      </p:sp>
      <p:sp>
        <p:nvSpPr>
          <p:cNvPr id="122" name="Google Shape;122;p25"/>
          <p:cNvSpPr txBox="1"/>
          <p:nvPr/>
        </p:nvSpPr>
        <p:spPr>
          <a:xfrm>
            <a:off x="838198" y="2679309"/>
            <a:ext cx="10843517" cy="1534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When words end in an ‘y’ we remove the ‘y’ before adding </a:t>
            </a:r>
            <a:b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 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–est.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5"/>
          <p:cNvSpPr/>
          <p:nvPr/>
        </p:nvSpPr>
        <p:spPr>
          <a:xfrm>
            <a:off x="838198" y="1690688"/>
            <a:ext cx="7571303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eas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bus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y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5"/>
          <p:cNvSpPr/>
          <p:nvPr/>
        </p:nvSpPr>
        <p:spPr>
          <a:xfrm>
            <a:off x="838198" y="3991292"/>
            <a:ext cx="10352072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easi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easi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			</a:t>
            </a: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Words ending in a consonant after a short vowel sound (/</a:t>
            </a:r>
            <a:r>
              <a:rPr lang="en-GB" b="1" i="1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/, /</a:t>
            </a:r>
            <a:r>
              <a:rPr lang="en-GB" b="1" i="1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/, /</a:t>
            </a:r>
            <a:r>
              <a:rPr lang="en-GB" b="1" i="1"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/, /</a:t>
            </a:r>
            <a:r>
              <a:rPr lang="en-GB" b="1" i="1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/, /</a:t>
            </a:r>
            <a:r>
              <a:rPr lang="en-GB" b="1" i="1">
                <a:latin typeface="Calibri"/>
                <a:ea typeface="Calibri"/>
                <a:cs typeface="Calibri"/>
                <a:sym typeface="Calibri"/>
              </a:rPr>
              <a:t>u</a:t>
            </a: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/)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838198" y="2679309"/>
            <a:ext cx="10843517" cy="1534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When words have a short vowel sound, followed by a consonant at the end, we double the last letter before adding </a:t>
            </a: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–er 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or</a:t>
            </a:r>
            <a:r>
              <a:rPr lang="en-GB" sz="3200" b="1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–est.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6"/>
          <p:cNvSpPr/>
          <p:nvPr/>
        </p:nvSpPr>
        <p:spPr>
          <a:xfrm>
            <a:off x="838198" y="1690688"/>
            <a:ext cx="5724644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ho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6"/>
          <p:cNvSpPr/>
          <p:nvPr/>
        </p:nvSpPr>
        <p:spPr>
          <a:xfrm>
            <a:off x="838198" y="4479000"/>
            <a:ext cx="10352072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igger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b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iggest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otter			</a:t>
            </a: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ottest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>
            <a:spLocks noGrp="1"/>
          </p:cNvSpPr>
          <p:nvPr>
            <p:ph type="title"/>
          </p:nvPr>
        </p:nvSpPr>
        <p:spPr>
          <a:xfrm>
            <a:off x="590035" y="476336"/>
            <a:ext cx="1101193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GB"/>
              <a:t>Can you add the suffixes </a:t>
            </a:r>
            <a:r>
              <a:rPr lang="en-GB" b="1" i="1"/>
              <a:t>–er and -est </a:t>
            </a:r>
            <a:r>
              <a:rPr lang="en-GB"/>
              <a:t>to this word?</a:t>
            </a:r>
            <a:br>
              <a:rPr lang="en-GB"/>
            </a:br>
            <a:r>
              <a:rPr lang="en-GB"/>
              <a:t>Which spelling rule will you need to use?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7"/>
          <p:cNvSpPr/>
          <p:nvPr/>
        </p:nvSpPr>
        <p:spPr>
          <a:xfrm>
            <a:off x="4690605" y="2112476"/>
            <a:ext cx="2736648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large</a:t>
            </a:r>
            <a:endParaRPr sz="44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7"/>
          <p:cNvSpPr/>
          <p:nvPr/>
        </p:nvSpPr>
        <p:spPr>
          <a:xfrm>
            <a:off x="801129" y="3984731"/>
            <a:ext cx="10352072" cy="769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larg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er</a:t>
            </a:r>
            <a:r>
              <a:rPr lang="en-GB" sz="4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			larg</a:t>
            </a:r>
            <a:r>
              <a:rPr lang="en-GB" sz="44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est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Macintosh PowerPoint</Application>
  <PresentationFormat>Widescreen</PresentationFormat>
  <Paragraphs>56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To use adjectives ending in the suffixes -er and -est</vt:lpstr>
      <vt:lpstr>In this lesson I will:</vt:lpstr>
      <vt:lpstr>REVISIT</vt:lpstr>
      <vt:lpstr>Suffixes</vt:lpstr>
      <vt:lpstr>Suffixes –er and –est</vt:lpstr>
      <vt:lpstr>Words ending in ‘e’</vt:lpstr>
      <vt:lpstr>Words ending in ‘y’</vt:lpstr>
      <vt:lpstr>Words ending in a consonant after a short vowel sound (/a/, /e/, /i/, /o/, /u/)</vt:lpstr>
      <vt:lpstr>Can you add the suffixes –er and -est to this word? Which spelling rule will you need to use?</vt:lpstr>
      <vt:lpstr>Can you add the suffixes –er and -est to this word? Which spelling rule will you need to use?</vt:lpstr>
      <vt:lpstr>Can you add the suffixes –er and -est to this word? Which spelling rule will you need to use?</vt:lpstr>
      <vt:lpstr>Can you add the suffixes –er and -est to this word? Which spelling rule will you need to use?</vt:lpstr>
      <vt:lpstr>Activity 1 – Adding suffixes</vt:lpstr>
      <vt:lpstr>Activity 2 – Writer’s Craft</vt:lpstr>
      <vt:lpstr>Dictation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use adjectives ending in the suffixes -er and -est</dc:title>
  <dc:creator>SLW1103</dc:creator>
  <cp:lastModifiedBy>Charlotte Anderson-Barrow</cp:lastModifiedBy>
  <cp:revision>2</cp:revision>
  <dcterms:created xsi:type="dcterms:W3CDTF">2020-01-06T11:17:25Z</dcterms:created>
  <dcterms:modified xsi:type="dcterms:W3CDTF">2021-04-14T08:25:34Z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EAA3707B-0B1A-4261-A8DC-CCC1647049BB</vt:lpwstr>
  </property>
  <property fmtid="{D5CDD505-2E9C-101B-9397-08002B2CF9AE}" pid="3" name="ArticulatePath">
    <vt:lpwstr>Presentation1</vt:lpwstr>
  </property>
</Properties>
</file>